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155448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9AA0A6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4"/>
  </p:normalViewPr>
  <p:slideViewPr>
    <p:cSldViewPr snapToGrid="0">
      <p:cViewPr varScale="1">
        <p:scale>
          <a:sx n="41" d="100"/>
          <a:sy n="41" d="100"/>
        </p:scale>
        <p:origin x="1172" y="40"/>
      </p:cViewPr>
      <p:guideLst>
        <p:guide orient="horz" pos="64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0e3e59e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g50e3e59e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65860" y="1646133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/>
            </a:lvl1pPr>
            <a:lvl2pPr lvl="1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None/>
              <a:defRPr sz="2933"/>
            </a:lvl2pPr>
            <a:lvl3pPr lvl="2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None/>
              <a:defRPr sz="2640"/>
            </a:lvl3pPr>
            <a:lvl4pPr lvl="3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4pPr>
            <a:lvl5pPr lvl="4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5pPr>
            <a:lvl6pPr lvl="5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6pPr>
            <a:lvl7pPr lvl="6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7pPr>
            <a:lvl8pPr lvl="7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8pPr>
            <a:lvl9pPr lvl="8" algn="ctr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6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8538195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37339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1068705" y="2677584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0610" y="2507618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060610" y="6731215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933"/>
              <a:buNone/>
              <a:defRPr sz="293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640"/>
              <a:buNone/>
              <a:defRPr sz="26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rgbClr val="888888"/>
              </a:buClr>
              <a:buSzPts val="2347"/>
              <a:buNone/>
              <a:defRPr sz="234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1068705" y="2677584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7869555" y="2677584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070731" y="2465706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 b="1"/>
            </a:lvl1pPr>
            <a:lvl2pPr marL="914400" lvl="1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None/>
              <a:defRPr sz="2933" b="1"/>
            </a:lvl2pPr>
            <a:lvl3pPr marL="1371600" lvl="2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None/>
              <a:defRPr sz="2640" b="1"/>
            </a:lvl3pPr>
            <a:lvl4pPr marL="1828800" lvl="3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4pPr>
            <a:lvl5pPr marL="2286000" lvl="4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5pPr>
            <a:lvl6pPr marL="2743200" lvl="5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6pPr>
            <a:lvl7pPr marL="3200400" lvl="6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7pPr>
            <a:lvl8pPr marL="3657600" lvl="7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8pPr>
            <a:lvl9pPr marL="4114800" lvl="8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70731" y="3674110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7869556" y="2465706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3520"/>
              <a:buNone/>
              <a:defRPr sz="3520" b="1"/>
            </a:lvl1pPr>
            <a:lvl2pPr marL="914400" lvl="1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None/>
              <a:defRPr sz="2933" b="1"/>
            </a:lvl2pPr>
            <a:lvl3pPr marL="1371600" lvl="2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None/>
              <a:defRPr sz="2640" b="1"/>
            </a:lvl3pPr>
            <a:lvl4pPr marL="1828800" lvl="3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4pPr>
            <a:lvl5pPr marL="2286000" lvl="4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5pPr>
            <a:lvl6pPr marL="2743200" lvl="5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6pPr>
            <a:lvl7pPr marL="3200400" lvl="6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7pPr>
            <a:lvl8pPr marL="3657600" lvl="7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8pPr>
            <a:lvl9pPr marL="4114800" lvl="8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7869556" y="3674110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93"/>
              <a:buFont typeface="Calibri"/>
              <a:buNone/>
              <a:defRPr sz="469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6608565" y="1448226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26605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4693"/>
              <a:buChar char="•"/>
              <a:defRPr sz="4693"/>
            </a:lvl1pPr>
            <a:lvl2pPr marL="914400" lvl="1" indent="-489394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4107"/>
              <a:buChar char="•"/>
              <a:defRPr sz="4107"/>
            </a:lvl2pPr>
            <a:lvl3pPr marL="1371600" lvl="2" indent="-452119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3520"/>
              <a:buChar char="•"/>
              <a:defRPr sz="3520"/>
            </a:lvl3pPr>
            <a:lvl4pPr marL="1828800" lvl="3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4pPr>
            <a:lvl5pPr marL="2286000" lvl="4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5pPr>
            <a:lvl6pPr marL="2743200" lvl="5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6pPr>
            <a:lvl7pPr marL="3200400" lvl="6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7pPr>
            <a:lvl8pPr marL="3657600" lvl="7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8pPr>
            <a:lvl9pPr marL="4114800" lvl="8" indent="-414845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Char char="•"/>
              <a:defRPr sz="2933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1070730" y="3017520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1pPr>
            <a:lvl2pPr marL="914400" lvl="1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053"/>
              <a:buNone/>
              <a:defRPr sz="2053"/>
            </a:lvl2pPr>
            <a:lvl3pPr marL="1371600" lvl="2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  <a:defRPr sz="1760"/>
            </a:lvl3pPr>
            <a:lvl4pPr marL="1828800" lvl="3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4pPr>
            <a:lvl5pPr marL="2286000" lvl="4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5pPr>
            <a:lvl6pPr marL="2743200" lvl="5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6pPr>
            <a:lvl7pPr marL="3200400" lvl="6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7pPr>
            <a:lvl8pPr marL="3657600" lvl="7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8pPr>
            <a:lvl9pPr marL="4114800" lvl="8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93"/>
              <a:buFont typeface="Calibri"/>
              <a:buNone/>
              <a:defRPr sz="469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6608565" y="1448226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4693"/>
              <a:buFont typeface="Arial"/>
              <a:buNone/>
              <a:defRPr sz="46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4107"/>
              <a:buFont typeface="Arial"/>
              <a:buNone/>
              <a:defRPr sz="410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None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None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070730" y="3017520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2347"/>
              <a:buNone/>
              <a:defRPr sz="2347"/>
            </a:lvl1pPr>
            <a:lvl2pPr marL="914400" lvl="1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053"/>
              <a:buNone/>
              <a:defRPr sz="2053"/>
            </a:lvl2pPr>
            <a:lvl3pPr marL="1371600" lvl="2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  <a:defRPr sz="1760"/>
            </a:lvl3pPr>
            <a:lvl4pPr marL="1828800" lvl="3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4pPr>
            <a:lvl5pPr marL="2286000" lvl="4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5pPr>
            <a:lvl6pPr marL="2743200" lvl="5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6pPr>
            <a:lvl7pPr marL="3200400" lvl="6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7pPr>
            <a:lvl8pPr marL="3657600" lvl="7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8pPr>
            <a:lvl9pPr marL="4114800" lvl="8" indent="-228600" algn="l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1467"/>
              <a:buNone/>
              <a:defRPr sz="1467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53"/>
              <a:buFont typeface="Calibri"/>
              <a:buNone/>
              <a:defRPr sz="64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8705" y="2677584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89394" algn="l" rtl="0">
              <a:lnSpc>
                <a:spcPct val="90000"/>
              </a:lnSpc>
              <a:spcBef>
                <a:spcPts val="1467"/>
              </a:spcBef>
              <a:spcAft>
                <a:spcPts val="0"/>
              </a:spcAft>
              <a:buClr>
                <a:schemeClr val="dk1"/>
              </a:buClr>
              <a:buSzPts val="4107"/>
              <a:buFont typeface="Arial"/>
              <a:buChar char="•"/>
              <a:defRPr sz="410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2119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Char char="•"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4845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933"/>
              <a:buFont typeface="Arial"/>
              <a:buChar char="•"/>
              <a:defRPr sz="29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6239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6239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6239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6239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6240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6240" algn="l" rtl="0">
              <a:lnSpc>
                <a:spcPct val="90000"/>
              </a:lnSpc>
              <a:spcBef>
                <a:spcPts val="733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sz="2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870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5149215" y="9322649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0978515" y="9322649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7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479541" y="2278679"/>
            <a:ext cx="18243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</a:rPr>
              <a:t>Breakfast  </a:t>
            </a:r>
            <a:endParaRPr b="1" dirty="0">
              <a:solidFill>
                <a:schemeClr val="dk1"/>
              </a:solidFill>
            </a:endParaRP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 9-9:55am</a:t>
            </a:r>
            <a:endParaRPr b="1" dirty="0">
              <a:solidFill>
                <a:schemeClr val="dk1"/>
              </a:solidFill>
            </a:endParaRPr>
          </a:p>
          <a:p>
            <a:pPr algn="ctr"/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       </a:t>
            </a:r>
            <a:endParaRPr dirty="0"/>
          </a:p>
        </p:txBody>
      </p:sp>
      <p:sp>
        <p:nvSpPr>
          <p:cNvPr id="85" name="Google Shape;85;p13"/>
          <p:cNvSpPr txBox="1"/>
          <p:nvPr/>
        </p:nvSpPr>
        <p:spPr>
          <a:xfrm>
            <a:off x="342699" y="2758079"/>
            <a:ext cx="14708114" cy="6396687"/>
          </a:xfrm>
          <a:prstGeom prst="rect">
            <a:avLst/>
          </a:prstGeom>
          <a:solidFill>
            <a:srgbClr val="CFB87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r>
              <a:rPr lang="en-US" sz="1600" dirty="0">
                <a:solidFill>
                  <a:schemeClr val="dk1"/>
                </a:solidFill>
              </a:rPr>
              <a:t>UCCS</a:t>
            </a:r>
          </a:p>
          <a:p>
            <a:r>
              <a:rPr lang="en-US" sz="1600" dirty="0">
                <a:solidFill>
                  <a:schemeClr val="dk1"/>
                </a:solidFill>
              </a:rPr>
              <a:t>Cyber</a:t>
            </a:r>
          </a:p>
          <a:p>
            <a:r>
              <a:rPr lang="en-US" sz="1600" dirty="0">
                <a:solidFill>
                  <a:schemeClr val="dk1"/>
                </a:solidFill>
              </a:rPr>
              <a:t>Main Street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UCCS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Cyber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A107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UCCS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Cyber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A105</a:t>
            </a:r>
            <a:endParaRPr sz="1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r>
              <a:rPr lang="en-US" sz="1600" dirty="0">
                <a:solidFill>
                  <a:schemeClr val="dk1"/>
                </a:solidFill>
              </a:rPr>
              <a:t>XI </a:t>
            </a:r>
            <a:r>
              <a:rPr lang="en-US" sz="1600" dirty="0" err="1">
                <a:solidFill>
                  <a:schemeClr val="dk1"/>
                </a:solidFill>
              </a:rPr>
              <a:t>Bldg</a:t>
            </a:r>
            <a:endParaRPr lang="en-US" sz="1600" dirty="0">
              <a:solidFill>
                <a:schemeClr val="dk1"/>
              </a:solidFill>
            </a:endParaRPr>
          </a:p>
          <a:p>
            <a:r>
              <a:rPr lang="en-US" sz="1600" dirty="0">
                <a:solidFill>
                  <a:schemeClr val="dk1"/>
                </a:solidFill>
              </a:rPr>
              <a:t>Meeting Hall</a:t>
            </a:r>
          </a:p>
          <a:p>
            <a:endParaRPr lang="en-US" sz="1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endParaRPr lang="en-US"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Space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ISAC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5069854" y="2249609"/>
            <a:ext cx="6472058" cy="615418"/>
            <a:chOff x="5063380" y="913212"/>
            <a:chExt cx="6261666" cy="653589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8728246" y="914301"/>
              <a:ext cx="2596800" cy="65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Concurrent Session #2 </a:t>
              </a:r>
              <a:endParaRPr b="1" dirty="0">
                <a:solidFill>
                  <a:schemeClr val="dk1"/>
                </a:solidFill>
              </a:endParaRPr>
            </a:p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1-1:55pm </a:t>
              </a:r>
              <a:endParaRPr b="1" dirty="0">
                <a:solidFill>
                  <a:schemeClr val="dk1"/>
                </a:solidFill>
              </a:endParaRPr>
            </a:p>
            <a:p>
              <a:r>
                <a:rPr lang="en-US" sz="1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r>
                <a:rPr lang="en-US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         </a:t>
              </a:r>
              <a:endParaRPr dirty="0"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5063380" y="913212"/>
              <a:ext cx="2596800" cy="65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Concurrent Session #1   </a:t>
              </a:r>
              <a:endParaRPr b="1" dirty="0">
                <a:solidFill>
                  <a:schemeClr val="dk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dk1"/>
                  </a:solidFill>
                </a:rPr>
                <a:t>11am-11:55pm</a:t>
              </a:r>
              <a:endParaRPr b="1" dirty="0">
                <a:solidFill>
                  <a:schemeClr val="dk1"/>
                </a:solidFill>
              </a:endParaRPr>
            </a:p>
            <a:p>
              <a:r>
                <a:rPr lang="en-US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r>
                <a: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         </a:t>
              </a:r>
              <a:endParaRPr dirty="0"/>
            </a:p>
          </p:txBody>
        </p:sp>
      </p:grpSp>
      <p:sp>
        <p:nvSpPr>
          <p:cNvPr id="90" name="Google Shape;90;p13"/>
          <p:cNvSpPr txBox="1"/>
          <p:nvPr/>
        </p:nvSpPr>
        <p:spPr>
          <a:xfrm>
            <a:off x="7399965" y="2251373"/>
            <a:ext cx="1718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Lunch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12pm-12:55pm</a:t>
            </a:r>
            <a:endParaRPr b="1" dirty="0">
              <a:solidFill>
                <a:schemeClr val="dk1"/>
              </a:solidFill>
            </a:endParaRPr>
          </a:p>
          <a:p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       </a:t>
            </a:r>
            <a:endParaRPr dirty="0"/>
          </a:p>
        </p:txBody>
      </p:sp>
      <p:sp>
        <p:nvSpPr>
          <p:cNvPr id="92" name="Google Shape;92;p13"/>
          <p:cNvSpPr txBox="1"/>
          <p:nvPr/>
        </p:nvSpPr>
        <p:spPr>
          <a:xfrm>
            <a:off x="3131403" y="2298964"/>
            <a:ext cx="2234922" cy="420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</a:rPr>
              <a:t>Keynote Presentation   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10-10:55am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     </a:t>
            </a:r>
            <a:endParaRPr dirty="0"/>
          </a:p>
        </p:txBody>
      </p:sp>
      <p:sp>
        <p:nvSpPr>
          <p:cNvPr id="109" name="Google Shape;109;p13"/>
          <p:cNvSpPr txBox="1"/>
          <p:nvPr/>
        </p:nvSpPr>
        <p:spPr>
          <a:xfrm>
            <a:off x="5182414" y="458600"/>
            <a:ext cx="5904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3600" b="1" dirty="0"/>
              <a:t>Friday, June 7, 2024 </a:t>
            </a:r>
            <a:endParaRPr sz="3600" b="1" dirty="0"/>
          </a:p>
        </p:txBody>
      </p:sp>
      <p:cxnSp>
        <p:nvCxnSpPr>
          <p:cNvPr id="110" name="Google Shape;110;p13"/>
          <p:cNvCxnSpPr/>
          <p:nvPr/>
        </p:nvCxnSpPr>
        <p:spPr>
          <a:xfrm rot="10800000" flipH="1">
            <a:off x="114114" y="2079013"/>
            <a:ext cx="15099600" cy="48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16" name="Google Shape;11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699" y="304794"/>
            <a:ext cx="4277347" cy="1669362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3"/>
          <p:cNvSpPr txBox="1"/>
          <p:nvPr/>
        </p:nvSpPr>
        <p:spPr>
          <a:xfrm>
            <a:off x="11101058" y="2247624"/>
            <a:ext cx="2282100" cy="4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</a:rPr>
              <a:t>Gallery Gatherings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2:00-3:30pm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     </a:t>
            </a:r>
            <a:endParaRPr dirty="0"/>
          </a:p>
        </p:txBody>
      </p:sp>
      <p:sp>
        <p:nvSpPr>
          <p:cNvPr id="123" name="Google Shape;123;p13"/>
          <p:cNvSpPr txBox="1"/>
          <p:nvPr/>
        </p:nvSpPr>
        <p:spPr>
          <a:xfrm>
            <a:off x="3282286" y="2966319"/>
            <a:ext cx="1957325" cy="106152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093601" y="238236"/>
            <a:ext cx="2867273" cy="15809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766B441C-1372-9707-4A8A-CED0DC48C68C}"/>
              </a:ext>
            </a:extLst>
          </p:cNvPr>
          <p:cNvSpPr txBox="1"/>
          <p:nvPr/>
        </p:nvSpPr>
        <p:spPr>
          <a:xfrm>
            <a:off x="3282286" y="4155592"/>
            <a:ext cx="1957326" cy="1115085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7" name="Google Shape;103;p13">
            <a:extLst>
              <a:ext uri="{FF2B5EF4-FFF2-40B4-BE49-F238E27FC236}">
                <a16:creationId xmlns:a16="http://schemas.microsoft.com/office/drawing/2014/main" id="{99D19436-C60F-41FB-1AD1-4671481CC44B}"/>
              </a:ext>
            </a:extLst>
          </p:cNvPr>
          <p:cNvSpPr txBox="1"/>
          <p:nvPr/>
        </p:nvSpPr>
        <p:spPr>
          <a:xfrm>
            <a:off x="3277894" y="6670969"/>
            <a:ext cx="1953908" cy="116010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Uniting Forces in the </a:t>
            </a:r>
            <a:r>
              <a:rPr lang="en-US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STEMiverse</a:t>
            </a: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b="1" dirty="0">
              <a:solidFill>
                <a:schemeClr val="dk1"/>
              </a:solidFill>
            </a:endParaRPr>
          </a:p>
          <a:p>
            <a:pPr algn="ctr"/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Vance Brown, Michael </a:t>
            </a:r>
            <a:r>
              <a:rPr lang="en-US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Gaal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Nathan </a:t>
            </a:r>
            <a:r>
              <a:rPr lang="en-US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Gorsch</a:t>
            </a:r>
            <a:endParaRPr lang="en-US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Google Shape;123;p13">
            <a:extLst>
              <a:ext uri="{FF2B5EF4-FFF2-40B4-BE49-F238E27FC236}">
                <a16:creationId xmlns:a16="http://schemas.microsoft.com/office/drawing/2014/main" id="{BE1CB95A-B43F-5634-E76F-E90EF4C96A83}"/>
              </a:ext>
            </a:extLst>
          </p:cNvPr>
          <p:cNvSpPr txBox="1"/>
          <p:nvPr/>
        </p:nvSpPr>
        <p:spPr>
          <a:xfrm>
            <a:off x="3308247" y="5413253"/>
            <a:ext cx="1885591" cy="110900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21" name="Google Shape;123;p13">
            <a:extLst>
              <a:ext uri="{FF2B5EF4-FFF2-40B4-BE49-F238E27FC236}">
                <a16:creationId xmlns:a16="http://schemas.microsoft.com/office/drawing/2014/main" id="{12564628-B4F9-842A-CADE-5CEEAE0FC432}"/>
              </a:ext>
            </a:extLst>
          </p:cNvPr>
          <p:cNvSpPr txBox="1"/>
          <p:nvPr/>
        </p:nvSpPr>
        <p:spPr>
          <a:xfrm>
            <a:off x="3277122" y="7936109"/>
            <a:ext cx="1957325" cy="106152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22" name="Google Shape;123;p13">
            <a:extLst>
              <a:ext uri="{FF2B5EF4-FFF2-40B4-BE49-F238E27FC236}">
                <a16:creationId xmlns:a16="http://schemas.microsoft.com/office/drawing/2014/main" id="{F46C6FEC-85E4-2AED-07DC-BDC94DE54A58}"/>
              </a:ext>
            </a:extLst>
          </p:cNvPr>
          <p:cNvSpPr txBox="1"/>
          <p:nvPr/>
        </p:nvSpPr>
        <p:spPr>
          <a:xfrm>
            <a:off x="5356477" y="2963737"/>
            <a:ext cx="1957325" cy="106152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23" name="Google Shape;97;p13">
            <a:extLst>
              <a:ext uri="{FF2B5EF4-FFF2-40B4-BE49-F238E27FC236}">
                <a16:creationId xmlns:a16="http://schemas.microsoft.com/office/drawing/2014/main" id="{4024B41E-6C22-8C22-D40D-1149436A3A0F}"/>
              </a:ext>
            </a:extLst>
          </p:cNvPr>
          <p:cNvSpPr txBox="1"/>
          <p:nvPr/>
        </p:nvSpPr>
        <p:spPr>
          <a:xfrm>
            <a:off x="5356477" y="4153010"/>
            <a:ext cx="1957326" cy="1115085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25" name="Google Shape;123;p13">
            <a:extLst>
              <a:ext uri="{FF2B5EF4-FFF2-40B4-BE49-F238E27FC236}">
                <a16:creationId xmlns:a16="http://schemas.microsoft.com/office/drawing/2014/main" id="{7B46A0AE-04B2-EA1E-F17C-8FD521A53B44}"/>
              </a:ext>
            </a:extLst>
          </p:cNvPr>
          <p:cNvSpPr txBox="1"/>
          <p:nvPr/>
        </p:nvSpPr>
        <p:spPr>
          <a:xfrm>
            <a:off x="5336582" y="5410999"/>
            <a:ext cx="1957325" cy="110900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26" name="Google Shape;123;p13">
            <a:extLst>
              <a:ext uri="{FF2B5EF4-FFF2-40B4-BE49-F238E27FC236}">
                <a16:creationId xmlns:a16="http://schemas.microsoft.com/office/drawing/2014/main" id="{510C83C6-6A4D-77F4-5EDC-526DBF84F034}"/>
              </a:ext>
            </a:extLst>
          </p:cNvPr>
          <p:cNvSpPr txBox="1"/>
          <p:nvPr/>
        </p:nvSpPr>
        <p:spPr>
          <a:xfrm>
            <a:off x="5351313" y="7949025"/>
            <a:ext cx="1957325" cy="106152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37" name="Google Shape;123;p13">
            <a:extLst>
              <a:ext uri="{FF2B5EF4-FFF2-40B4-BE49-F238E27FC236}">
                <a16:creationId xmlns:a16="http://schemas.microsoft.com/office/drawing/2014/main" id="{57B95C1D-C439-92F8-16D6-FF0484C65BC2}"/>
              </a:ext>
            </a:extLst>
          </p:cNvPr>
          <p:cNvSpPr txBox="1"/>
          <p:nvPr/>
        </p:nvSpPr>
        <p:spPr>
          <a:xfrm>
            <a:off x="1589720" y="5406420"/>
            <a:ext cx="1569667" cy="1098717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38" name="Google Shape;97;p13">
            <a:extLst>
              <a:ext uri="{FF2B5EF4-FFF2-40B4-BE49-F238E27FC236}">
                <a16:creationId xmlns:a16="http://schemas.microsoft.com/office/drawing/2014/main" id="{2EAB99B6-6D3C-E0DE-2E71-6D25F15EAE9C}"/>
              </a:ext>
            </a:extLst>
          </p:cNvPr>
          <p:cNvSpPr txBox="1"/>
          <p:nvPr/>
        </p:nvSpPr>
        <p:spPr>
          <a:xfrm>
            <a:off x="1589720" y="4153499"/>
            <a:ext cx="1552639" cy="1098803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39" name="Google Shape;103;p13">
            <a:extLst>
              <a:ext uri="{FF2B5EF4-FFF2-40B4-BE49-F238E27FC236}">
                <a16:creationId xmlns:a16="http://schemas.microsoft.com/office/drawing/2014/main" id="{19C8F780-B167-081B-75F7-7D631ED8FBFE}"/>
              </a:ext>
            </a:extLst>
          </p:cNvPr>
          <p:cNvSpPr txBox="1"/>
          <p:nvPr/>
        </p:nvSpPr>
        <p:spPr>
          <a:xfrm>
            <a:off x="1612472" y="2940483"/>
            <a:ext cx="1549927" cy="1098803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US" b="1" dirty="0">
              <a:solidFill>
                <a:schemeClr val="dk1"/>
              </a:solidFill>
            </a:endParaRP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Check-in, breakfast, and reconnecting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40" name="Google Shape;123;p13">
            <a:extLst>
              <a:ext uri="{FF2B5EF4-FFF2-40B4-BE49-F238E27FC236}">
                <a16:creationId xmlns:a16="http://schemas.microsoft.com/office/drawing/2014/main" id="{492E5E31-6A36-8E2F-FB6D-A294D47EF4DA}"/>
              </a:ext>
            </a:extLst>
          </p:cNvPr>
          <p:cNvSpPr txBox="1"/>
          <p:nvPr/>
        </p:nvSpPr>
        <p:spPr>
          <a:xfrm>
            <a:off x="1600487" y="6695359"/>
            <a:ext cx="1552638" cy="1110451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41" name="Google Shape;123;p13">
            <a:extLst>
              <a:ext uri="{FF2B5EF4-FFF2-40B4-BE49-F238E27FC236}">
                <a16:creationId xmlns:a16="http://schemas.microsoft.com/office/drawing/2014/main" id="{81598B6C-FABF-CB21-5532-99A4570B1678}"/>
              </a:ext>
            </a:extLst>
          </p:cNvPr>
          <p:cNvSpPr txBox="1"/>
          <p:nvPr/>
        </p:nvSpPr>
        <p:spPr>
          <a:xfrm>
            <a:off x="1600054" y="7934016"/>
            <a:ext cx="1549927" cy="1073949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42" name="Google Shape;123;p13">
            <a:extLst>
              <a:ext uri="{FF2B5EF4-FFF2-40B4-BE49-F238E27FC236}">
                <a16:creationId xmlns:a16="http://schemas.microsoft.com/office/drawing/2014/main" id="{38826000-FEBD-A742-8F5E-F9C6D7346B7C}"/>
              </a:ext>
            </a:extLst>
          </p:cNvPr>
          <p:cNvSpPr txBox="1"/>
          <p:nvPr/>
        </p:nvSpPr>
        <p:spPr>
          <a:xfrm>
            <a:off x="7414908" y="5405309"/>
            <a:ext cx="1569667" cy="1141027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43" name="Google Shape;97;p13">
            <a:extLst>
              <a:ext uri="{FF2B5EF4-FFF2-40B4-BE49-F238E27FC236}">
                <a16:creationId xmlns:a16="http://schemas.microsoft.com/office/drawing/2014/main" id="{E3816647-5D78-6D16-09DB-080B3652705F}"/>
              </a:ext>
            </a:extLst>
          </p:cNvPr>
          <p:cNvSpPr txBox="1"/>
          <p:nvPr/>
        </p:nvSpPr>
        <p:spPr>
          <a:xfrm>
            <a:off x="7414908" y="4152388"/>
            <a:ext cx="1552639" cy="1098803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45" name="Google Shape;123;p13">
            <a:extLst>
              <a:ext uri="{FF2B5EF4-FFF2-40B4-BE49-F238E27FC236}">
                <a16:creationId xmlns:a16="http://schemas.microsoft.com/office/drawing/2014/main" id="{D242CEB1-F7C3-99CB-989E-1135972337E9}"/>
              </a:ext>
            </a:extLst>
          </p:cNvPr>
          <p:cNvSpPr txBox="1"/>
          <p:nvPr/>
        </p:nvSpPr>
        <p:spPr>
          <a:xfrm>
            <a:off x="7425675" y="6694248"/>
            <a:ext cx="1552638" cy="1110451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46" name="Google Shape;123;p13">
            <a:extLst>
              <a:ext uri="{FF2B5EF4-FFF2-40B4-BE49-F238E27FC236}">
                <a16:creationId xmlns:a16="http://schemas.microsoft.com/office/drawing/2014/main" id="{59351037-E026-CF25-4C4C-0977A3A504E4}"/>
              </a:ext>
            </a:extLst>
          </p:cNvPr>
          <p:cNvSpPr txBox="1"/>
          <p:nvPr/>
        </p:nvSpPr>
        <p:spPr>
          <a:xfrm>
            <a:off x="7425242" y="7932905"/>
            <a:ext cx="1549927" cy="1073949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50E1707-47B3-4D6A-2072-6C089976DE2C}"/>
              </a:ext>
            </a:extLst>
          </p:cNvPr>
          <p:cNvGrpSpPr/>
          <p:nvPr/>
        </p:nvGrpSpPr>
        <p:grpSpPr>
          <a:xfrm>
            <a:off x="9098057" y="2959133"/>
            <a:ext cx="1962489" cy="6031312"/>
            <a:chOff x="5395227" y="3100639"/>
            <a:chExt cx="1962489" cy="6031312"/>
          </a:xfrm>
        </p:grpSpPr>
        <p:sp>
          <p:nvSpPr>
            <p:cNvPr id="47" name="Google Shape;123;p13">
              <a:extLst>
                <a:ext uri="{FF2B5EF4-FFF2-40B4-BE49-F238E27FC236}">
                  <a16:creationId xmlns:a16="http://schemas.microsoft.com/office/drawing/2014/main" id="{7BE236F3-1457-C206-77BB-89E972AEE2F1}"/>
                </a:ext>
              </a:extLst>
            </p:cNvPr>
            <p:cNvSpPr txBox="1"/>
            <p:nvPr/>
          </p:nvSpPr>
          <p:spPr>
            <a:xfrm>
              <a:off x="5400391" y="3100639"/>
              <a:ext cx="1957325" cy="1061522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888888"/>
                </a:highlight>
              </a:endParaRPr>
            </a:p>
          </p:txBody>
        </p:sp>
        <p:sp>
          <p:nvSpPr>
            <p:cNvPr id="51" name="Google Shape;123;p13">
              <a:extLst>
                <a:ext uri="{FF2B5EF4-FFF2-40B4-BE49-F238E27FC236}">
                  <a16:creationId xmlns:a16="http://schemas.microsoft.com/office/drawing/2014/main" id="{786113AC-0139-0023-4854-CE5DB67097BD}"/>
                </a:ext>
              </a:extLst>
            </p:cNvPr>
            <p:cNvSpPr txBox="1"/>
            <p:nvPr/>
          </p:nvSpPr>
          <p:spPr>
            <a:xfrm>
              <a:off x="5395227" y="8070429"/>
              <a:ext cx="1957325" cy="1061522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888888"/>
                </a:highlight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E0BE0DF-AE50-6E18-8A29-8AB426897431}"/>
              </a:ext>
            </a:extLst>
          </p:cNvPr>
          <p:cNvGrpSpPr/>
          <p:nvPr/>
        </p:nvGrpSpPr>
        <p:grpSpPr>
          <a:xfrm>
            <a:off x="11190423" y="2944349"/>
            <a:ext cx="1977221" cy="6046810"/>
            <a:chOff x="5380496" y="3116137"/>
            <a:chExt cx="1977221" cy="6046810"/>
          </a:xfrm>
        </p:grpSpPr>
        <p:sp>
          <p:nvSpPr>
            <p:cNvPr id="54" name="Google Shape;123;p13">
              <a:extLst>
                <a:ext uri="{FF2B5EF4-FFF2-40B4-BE49-F238E27FC236}">
                  <a16:creationId xmlns:a16="http://schemas.microsoft.com/office/drawing/2014/main" id="{E261A2F1-2A77-2685-79BA-23E71ADC8DA4}"/>
                </a:ext>
              </a:extLst>
            </p:cNvPr>
            <p:cNvSpPr txBox="1"/>
            <p:nvPr/>
          </p:nvSpPr>
          <p:spPr>
            <a:xfrm>
              <a:off x="5400391" y="3116137"/>
              <a:ext cx="1957325" cy="1061522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888888"/>
                </a:highlight>
              </a:endParaRPr>
            </a:p>
          </p:txBody>
        </p:sp>
        <p:sp>
          <p:nvSpPr>
            <p:cNvPr id="55" name="Google Shape;97;p13">
              <a:extLst>
                <a:ext uri="{FF2B5EF4-FFF2-40B4-BE49-F238E27FC236}">
                  <a16:creationId xmlns:a16="http://schemas.microsoft.com/office/drawing/2014/main" id="{7047B8C2-DBC5-9514-547E-A51D1247055A}"/>
                </a:ext>
              </a:extLst>
            </p:cNvPr>
            <p:cNvSpPr txBox="1"/>
            <p:nvPr/>
          </p:nvSpPr>
          <p:spPr>
            <a:xfrm>
              <a:off x="5400391" y="4305410"/>
              <a:ext cx="1957326" cy="1115085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1600">
                <a:solidFill>
                  <a:schemeClr val="dk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56" name="Google Shape;103;p13">
              <a:extLst>
                <a:ext uri="{FF2B5EF4-FFF2-40B4-BE49-F238E27FC236}">
                  <a16:creationId xmlns:a16="http://schemas.microsoft.com/office/drawing/2014/main" id="{0E710AF6-032D-AEC4-403E-A43FC0F8FC42}"/>
                </a:ext>
              </a:extLst>
            </p:cNvPr>
            <p:cNvSpPr txBox="1"/>
            <p:nvPr/>
          </p:nvSpPr>
          <p:spPr>
            <a:xfrm>
              <a:off x="5405360" y="6825500"/>
              <a:ext cx="1937058" cy="1142981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endParaRPr lang="en-US" b="1" dirty="0">
                <a:solidFill>
                  <a:schemeClr val="dk1"/>
                </a:solidFill>
              </a:endParaRPr>
            </a:p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Ignite Talks </a:t>
              </a:r>
            </a:p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Co-Hosted with</a:t>
              </a:r>
            </a:p>
            <a:p>
              <a:pPr algn="ctr"/>
              <a:r>
                <a:rPr lang="en-US" b="1" dirty="0">
                  <a:solidFill>
                    <a:schemeClr val="dk1"/>
                  </a:solidFill>
                </a:rPr>
                <a:t> CO ASCD </a:t>
              </a:r>
              <a:endParaRPr lang="en-US" dirty="0">
                <a:solidFill>
                  <a:schemeClr val="dk1"/>
                </a:solidFill>
              </a:endParaRPr>
            </a:p>
          </p:txBody>
        </p:sp>
        <p:sp>
          <p:nvSpPr>
            <p:cNvPr id="57" name="Google Shape;123;p13">
              <a:extLst>
                <a:ext uri="{FF2B5EF4-FFF2-40B4-BE49-F238E27FC236}">
                  <a16:creationId xmlns:a16="http://schemas.microsoft.com/office/drawing/2014/main" id="{5CB9CE4B-A360-32BF-FD65-801B46B890B7}"/>
                </a:ext>
              </a:extLst>
            </p:cNvPr>
            <p:cNvSpPr txBox="1"/>
            <p:nvPr/>
          </p:nvSpPr>
          <p:spPr>
            <a:xfrm>
              <a:off x="5380496" y="5563399"/>
              <a:ext cx="1957325" cy="1142981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888888"/>
                </a:highlight>
              </a:endParaRPr>
            </a:p>
          </p:txBody>
        </p:sp>
        <p:sp>
          <p:nvSpPr>
            <p:cNvPr id="58" name="Google Shape;123;p13">
              <a:extLst>
                <a:ext uri="{FF2B5EF4-FFF2-40B4-BE49-F238E27FC236}">
                  <a16:creationId xmlns:a16="http://schemas.microsoft.com/office/drawing/2014/main" id="{0030B523-DED9-CA88-3386-42F537440A85}"/>
                </a:ext>
              </a:extLst>
            </p:cNvPr>
            <p:cNvSpPr txBox="1"/>
            <p:nvPr/>
          </p:nvSpPr>
          <p:spPr>
            <a:xfrm>
              <a:off x="5395227" y="8101425"/>
              <a:ext cx="1957325" cy="1061522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888888"/>
                </a:highlight>
              </a:endParaRPr>
            </a:p>
          </p:txBody>
        </p:sp>
      </p:grpSp>
      <p:sp>
        <p:nvSpPr>
          <p:cNvPr id="11" name="Google Shape;84;p13">
            <a:extLst>
              <a:ext uri="{FF2B5EF4-FFF2-40B4-BE49-F238E27FC236}">
                <a16:creationId xmlns:a16="http://schemas.microsoft.com/office/drawing/2014/main" id="{85CABBD6-8BB7-F01B-40D9-3CD854B14DB8}"/>
              </a:ext>
            </a:extLst>
          </p:cNvPr>
          <p:cNvSpPr txBox="1"/>
          <p:nvPr/>
        </p:nvSpPr>
        <p:spPr>
          <a:xfrm>
            <a:off x="13226513" y="2202563"/>
            <a:ext cx="1824300" cy="53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dk1"/>
                </a:solidFill>
              </a:rPr>
              <a:t>Cyber Social </a:t>
            </a: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4-6 pm</a:t>
            </a:r>
          </a:p>
          <a:p>
            <a:pPr algn="ctr"/>
            <a:endParaRPr b="1" dirty="0">
              <a:solidFill>
                <a:schemeClr val="dk1"/>
              </a:solidFill>
            </a:endParaRPr>
          </a:p>
          <a:p>
            <a:pPr algn="ctr"/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       </a:t>
            </a:r>
            <a:endParaRPr dirty="0"/>
          </a:p>
        </p:txBody>
      </p:sp>
      <p:sp>
        <p:nvSpPr>
          <p:cNvPr id="14" name="Google Shape;103;p13">
            <a:extLst>
              <a:ext uri="{FF2B5EF4-FFF2-40B4-BE49-F238E27FC236}">
                <a16:creationId xmlns:a16="http://schemas.microsoft.com/office/drawing/2014/main" id="{3E567942-DC30-1443-C169-0804FD8ECD1F}"/>
              </a:ext>
            </a:extLst>
          </p:cNvPr>
          <p:cNvSpPr txBox="1"/>
          <p:nvPr/>
        </p:nvSpPr>
        <p:spPr>
          <a:xfrm>
            <a:off x="5343367" y="4128795"/>
            <a:ext cx="1977011" cy="114188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Invent Your Future: How to Make a Dent in the Metaverse!</a:t>
            </a:r>
          </a:p>
          <a:p>
            <a:pPr algn="ctr"/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Benjamin 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Kwitek</a:t>
            </a:r>
            <a:r>
              <a:rPr lang="en-US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6" name="Google Shape;103;p13">
            <a:extLst>
              <a:ext uri="{FF2B5EF4-FFF2-40B4-BE49-F238E27FC236}">
                <a16:creationId xmlns:a16="http://schemas.microsoft.com/office/drawing/2014/main" id="{5D8E14E8-588B-494D-5A16-FF4841AD4082}"/>
              </a:ext>
            </a:extLst>
          </p:cNvPr>
          <p:cNvSpPr txBox="1"/>
          <p:nvPr/>
        </p:nvSpPr>
        <p:spPr>
          <a:xfrm>
            <a:off x="5352080" y="7936110"/>
            <a:ext cx="1968299" cy="1070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Explore Space ISAC: </a:t>
            </a:r>
            <a:r>
              <a:rPr lang="en-US" b="0" i="0" dirty="0">
                <a:solidFill>
                  <a:schemeClr val="tx1"/>
                </a:solidFill>
                <a:effectLst/>
                <a:latin typeface="Rubik"/>
              </a:rPr>
              <a:t>the only US all-threats security information source</a:t>
            </a:r>
            <a:endParaRPr lang="en-US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Google Shape;103;p13">
            <a:extLst>
              <a:ext uri="{FF2B5EF4-FFF2-40B4-BE49-F238E27FC236}">
                <a16:creationId xmlns:a16="http://schemas.microsoft.com/office/drawing/2014/main" id="{BB52EEE6-8088-5A81-3B8D-BEE609E8F137}"/>
              </a:ext>
            </a:extLst>
          </p:cNvPr>
          <p:cNvSpPr txBox="1"/>
          <p:nvPr/>
        </p:nvSpPr>
        <p:spPr>
          <a:xfrm>
            <a:off x="9105539" y="4147332"/>
            <a:ext cx="1957324" cy="1105603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AI meets HI (Human Intelligence)</a:t>
            </a:r>
          </a:p>
          <a:p>
            <a:pPr algn="ctr"/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 McGuire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28" name="Google Shape;103;p13">
            <a:extLst>
              <a:ext uri="{FF2B5EF4-FFF2-40B4-BE49-F238E27FC236}">
                <a16:creationId xmlns:a16="http://schemas.microsoft.com/office/drawing/2014/main" id="{5C62524E-4488-C09A-6DBA-09853A0DDB98}"/>
              </a:ext>
            </a:extLst>
          </p:cNvPr>
          <p:cNvSpPr txBox="1"/>
          <p:nvPr/>
        </p:nvSpPr>
        <p:spPr>
          <a:xfrm>
            <a:off x="9125805" y="5391610"/>
            <a:ext cx="1937058" cy="114298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STEM in the Fields: Agricultural Applications</a:t>
            </a:r>
          </a:p>
          <a:p>
            <a:pPr algn="ctr">
              <a:lnSpc>
                <a:spcPct val="107000"/>
              </a:lnSpc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Melanie Pearlman</a:t>
            </a:r>
            <a:endParaRPr lang="en-US" dirty="0"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Google Shape;103;p13">
            <a:extLst>
              <a:ext uri="{FF2B5EF4-FFF2-40B4-BE49-F238E27FC236}">
                <a16:creationId xmlns:a16="http://schemas.microsoft.com/office/drawing/2014/main" id="{7AD530CE-F16B-9619-2540-9F49144D2B8B}"/>
              </a:ext>
            </a:extLst>
          </p:cNvPr>
          <p:cNvSpPr txBox="1"/>
          <p:nvPr/>
        </p:nvSpPr>
        <p:spPr>
          <a:xfrm>
            <a:off x="13299918" y="6687186"/>
            <a:ext cx="1549927" cy="1098803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US" b="1" dirty="0">
              <a:solidFill>
                <a:schemeClr val="dk1"/>
              </a:solidFill>
            </a:endParaRP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Lunch and AFCEA Awards</a:t>
            </a:r>
            <a:endParaRPr lang="en-US" dirty="0">
              <a:solidFill>
                <a:schemeClr val="dk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19AB3F4-3DBD-452C-C6AA-6CC5D7962D3A}"/>
              </a:ext>
            </a:extLst>
          </p:cNvPr>
          <p:cNvGrpSpPr/>
          <p:nvPr/>
        </p:nvGrpSpPr>
        <p:grpSpPr>
          <a:xfrm>
            <a:off x="13286533" y="2925708"/>
            <a:ext cx="1578378" cy="6065451"/>
            <a:chOff x="13286533" y="2925708"/>
            <a:chExt cx="1578378" cy="606545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4382CEB-E6F0-4049-FEE0-F7BC834C4354}"/>
                </a:ext>
              </a:extLst>
            </p:cNvPr>
            <p:cNvGrpSpPr/>
            <p:nvPr/>
          </p:nvGrpSpPr>
          <p:grpSpPr>
            <a:xfrm>
              <a:off x="13295244" y="4136693"/>
              <a:ext cx="1569667" cy="4854466"/>
              <a:chOff x="15583468" y="4029794"/>
              <a:chExt cx="1569667" cy="4854466"/>
            </a:xfrm>
          </p:grpSpPr>
          <p:sp>
            <p:nvSpPr>
              <p:cNvPr id="2" name="Google Shape;123;p13">
                <a:extLst>
                  <a:ext uri="{FF2B5EF4-FFF2-40B4-BE49-F238E27FC236}">
                    <a16:creationId xmlns:a16="http://schemas.microsoft.com/office/drawing/2014/main" id="{3ED5337F-E9ED-23D9-90EC-18C2EC027B6B}"/>
                  </a:ext>
                </a:extLst>
              </p:cNvPr>
              <p:cNvSpPr txBox="1"/>
              <p:nvPr/>
            </p:nvSpPr>
            <p:spPr>
              <a:xfrm>
                <a:off x="15583468" y="5282715"/>
                <a:ext cx="1569667" cy="1098717"/>
              </a:xfrm>
              <a:prstGeom prst="rect">
                <a:avLst/>
              </a:prstGeom>
              <a:solidFill>
                <a:srgbClr val="88888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highlight>
                    <a:srgbClr val="888888"/>
                  </a:highlight>
                </a:endParaRPr>
              </a:p>
            </p:txBody>
          </p:sp>
          <p:sp>
            <p:nvSpPr>
              <p:cNvPr id="3" name="Google Shape;97;p13">
                <a:extLst>
                  <a:ext uri="{FF2B5EF4-FFF2-40B4-BE49-F238E27FC236}">
                    <a16:creationId xmlns:a16="http://schemas.microsoft.com/office/drawing/2014/main" id="{3DD06157-099C-CC2C-A8BA-1E817D7B3E9F}"/>
                  </a:ext>
                </a:extLst>
              </p:cNvPr>
              <p:cNvSpPr txBox="1"/>
              <p:nvPr/>
            </p:nvSpPr>
            <p:spPr>
              <a:xfrm>
                <a:off x="15583468" y="4029794"/>
                <a:ext cx="1552639" cy="1098803"/>
              </a:xfrm>
              <a:prstGeom prst="rect">
                <a:avLst/>
              </a:prstGeom>
              <a:solidFill>
                <a:srgbClr val="88888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sz="1600">
                  <a:solidFill>
                    <a:schemeClr val="dk1"/>
                  </a:solidFill>
                  <a:highlight>
                    <a:srgbClr val="FFFF00"/>
                  </a:highlight>
                </a:endParaRPr>
              </a:p>
            </p:txBody>
          </p:sp>
          <p:sp>
            <p:nvSpPr>
              <p:cNvPr id="6" name="Google Shape;123;p13">
                <a:extLst>
                  <a:ext uri="{FF2B5EF4-FFF2-40B4-BE49-F238E27FC236}">
                    <a16:creationId xmlns:a16="http://schemas.microsoft.com/office/drawing/2014/main" id="{DCCBD556-7AAC-A55C-C01D-E62228A61304}"/>
                  </a:ext>
                </a:extLst>
              </p:cNvPr>
              <p:cNvSpPr txBox="1"/>
              <p:nvPr/>
            </p:nvSpPr>
            <p:spPr>
              <a:xfrm>
                <a:off x="15594235" y="6571654"/>
                <a:ext cx="1552638" cy="1110451"/>
              </a:xfrm>
              <a:prstGeom prst="rect">
                <a:avLst/>
              </a:prstGeom>
              <a:solidFill>
                <a:srgbClr val="88888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highlight>
                    <a:srgbClr val="888888"/>
                  </a:highlight>
                </a:endParaRPr>
              </a:p>
            </p:txBody>
          </p:sp>
          <p:sp>
            <p:nvSpPr>
              <p:cNvPr id="8" name="Google Shape;123;p13">
                <a:extLst>
                  <a:ext uri="{FF2B5EF4-FFF2-40B4-BE49-F238E27FC236}">
                    <a16:creationId xmlns:a16="http://schemas.microsoft.com/office/drawing/2014/main" id="{BEB98DF2-6889-AB7D-AFDF-C5DC0FCF2BDF}"/>
                  </a:ext>
                </a:extLst>
              </p:cNvPr>
              <p:cNvSpPr txBox="1"/>
              <p:nvPr/>
            </p:nvSpPr>
            <p:spPr>
              <a:xfrm>
                <a:off x="15593802" y="7810311"/>
                <a:ext cx="1549927" cy="1073949"/>
              </a:xfrm>
              <a:prstGeom prst="rect">
                <a:avLst/>
              </a:prstGeom>
              <a:solidFill>
                <a:srgbClr val="88888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highlight>
                    <a:srgbClr val="888888"/>
                  </a:highlight>
                </a:endParaRPr>
              </a:p>
            </p:txBody>
          </p:sp>
        </p:grpSp>
        <p:sp>
          <p:nvSpPr>
            <p:cNvPr id="30" name="Google Shape;97;p13">
              <a:extLst>
                <a:ext uri="{FF2B5EF4-FFF2-40B4-BE49-F238E27FC236}">
                  <a16:creationId xmlns:a16="http://schemas.microsoft.com/office/drawing/2014/main" id="{BE85D19B-A60D-0754-D003-DCC6D9A6FF2E}"/>
                </a:ext>
              </a:extLst>
            </p:cNvPr>
            <p:cNvSpPr txBox="1"/>
            <p:nvPr/>
          </p:nvSpPr>
          <p:spPr>
            <a:xfrm>
              <a:off x="13286533" y="2925708"/>
              <a:ext cx="1552639" cy="1098803"/>
            </a:xfrm>
            <a:prstGeom prst="rect">
              <a:avLst/>
            </a:prstGeom>
            <a:solidFill>
              <a:srgbClr val="88888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1600">
                <a:solidFill>
                  <a:schemeClr val="dk1"/>
                </a:solidFill>
                <a:highlight>
                  <a:srgbClr val="FFFF00"/>
                </a:highlight>
              </a:endParaRPr>
            </a:p>
          </p:txBody>
        </p:sp>
      </p:grpSp>
      <p:sp>
        <p:nvSpPr>
          <p:cNvPr id="32" name="Google Shape;103;p13">
            <a:extLst>
              <a:ext uri="{FF2B5EF4-FFF2-40B4-BE49-F238E27FC236}">
                <a16:creationId xmlns:a16="http://schemas.microsoft.com/office/drawing/2014/main" id="{BD5EA299-A523-5994-FBF1-40F53367168A}"/>
              </a:ext>
            </a:extLst>
          </p:cNvPr>
          <p:cNvSpPr txBox="1"/>
          <p:nvPr/>
        </p:nvSpPr>
        <p:spPr>
          <a:xfrm>
            <a:off x="13296599" y="6681926"/>
            <a:ext cx="1615922" cy="112306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US" b="1" dirty="0">
              <a:solidFill>
                <a:schemeClr val="dk1"/>
              </a:solidFill>
            </a:endParaRP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Cybersecurity First Friday Event</a:t>
            </a: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 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33" name="Google Shape;123;p13">
            <a:extLst>
              <a:ext uri="{FF2B5EF4-FFF2-40B4-BE49-F238E27FC236}">
                <a16:creationId xmlns:a16="http://schemas.microsoft.com/office/drawing/2014/main" id="{44AF8FF3-E38A-F3ED-1E0B-EC1B29D6487A}"/>
              </a:ext>
            </a:extLst>
          </p:cNvPr>
          <p:cNvSpPr txBox="1"/>
          <p:nvPr/>
        </p:nvSpPr>
        <p:spPr>
          <a:xfrm>
            <a:off x="9087723" y="6680163"/>
            <a:ext cx="1968877" cy="1128389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34" name="Google Shape;123;p13">
            <a:extLst>
              <a:ext uri="{FF2B5EF4-FFF2-40B4-BE49-F238E27FC236}">
                <a16:creationId xmlns:a16="http://schemas.microsoft.com/office/drawing/2014/main" id="{8B731A77-C081-614A-961C-BA793AF20DB6}"/>
              </a:ext>
            </a:extLst>
          </p:cNvPr>
          <p:cNvSpPr txBox="1"/>
          <p:nvPr/>
        </p:nvSpPr>
        <p:spPr>
          <a:xfrm>
            <a:off x="5364997" y="6694776"/>
            <a:ext cx="1957325" cy="1109002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888888"/>
              </a:highlight>
            </a:endParaRPr>
          </a:p>
        </p:txBody>
      </p:sp>
      <p:sp>
        <p:nvSpPr>
          <p:cNvPr id="59" name="Google Shape;103;p13">
            <a:extLst>
              <a:ext uri="{FF2B5EF4-FFF2-40B4-BE49-F238E27FC236}">
                <a16:creationId xmlns:a16="http://schemas.microsoft.com/office/drawing/2014/main" id="{3C1AF90B-A1DA-2275-DD57-22BABBBB1F3F}"/>
              </a:ext>
            </a:extLst>
          </p:cNvPr>
          <p:cNvSpPr txBox="1"/>
          <p:nvPr/>
        </p:nvSpPr>
        <p:spPr>
          <a:xfrm>
            <a:off x="9084586" y="7918030"/>
            <a:ext cx="1968299" cy="1070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Explore Space ISAC: </a:t>
            </a:r>
            <a:r>
              <a:rPr lang="en-US" b="0" i="0" dirty="0">
                <a:solidFill>
                  <a:schemeClr val="tx1"/>
                </a:solidFill>
                <a:effectLst/>
                <a:latin typeface="Rubik"/>
              </a:rPr>
              <a:t>the only US all-threats security information source </a:t>
            </a:r>
            <a:endParaRPr lang="en-US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Google Shape;103;p13">
            <a:extLst>
              <a:ext uri="{FF2B5EF4-FFF2-40B4-BE49-F238E27FC236}">
                <a16:creationId xmlns:a16="http://schemas.microsoft.com/office/drawing/2014/main" id="{42B5E130-38FF-F94A-9CE3-6B69A02005A5}"/>
              </a:ext>
            </a:extLst>
          </p:cNvPr>
          <p:cNvSpPr txBox="1"/>
          <p:nvPr/>
        </p:nvSpPr>
        <p:spPr>
          <a:xfrm>
            <a:off x="5314839" y="5410372"/>
            <a:ext cx="2005540" cy="110900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Space: The Ultimate Frontier</a:t>
            </a:r>
          </a:p>
          <a:p>
            <a:pPr algn="ctr">
              <a:lnSpc>
                <a:spcPct val="107000"/>
              </a:lnSpc>
            </a:pPr>
            <a:endParaRPr lang="en-US" b="1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Bobby Gagnon</a:t>
            </a:r>
            <a:endParaRPr lang="en-US" dirty="0"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103;p13">
            <a:extLst>
              <a:ext uri="{FF2B5EF4-FFF2-40B4-BE49-F238E27FC236}">
                <a16:creationId xmlns:a16="http://schemas.microsoft.com/office/drawing/2014/main" id="{5E82A908-E00B-3519-86E9-CB3297794A21}"/>
              </a:ext>
            </a:extLst>
          </p:cNvPr>
          <p:cNvSpPr txBox="1"/>
          <p:nvPr/>
        </p:nvSpPr>
        <p:spPr>
          <a:xfrm>
            <a:off x="7417620" y="6690407"/>
            <a:ext cx="1549927" cy="112306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US" b="1" dirty="0">
              <a:solidFill>
                <a:schemeClr val="dk1"/>
              </a:solidFill>
            </a:endParaRPr>
          </a:p>
          <a:p>
            <a:pPr algn="ctr"/>
            <a:r>
              <a:rPr lang="en-US" b="1" dirty="0">
                <a:solidFill>
                  <a:schemeClr val="dk1"/>
                </a:solidFill>
              </a:rPr>
              <a:t>Lunch and AFCEA Awards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5" name="Google Shape;97;p13">
            <a:extLst>
              <a:ext uri="{FF2B5EF4-FFF2-40B4-BE49-F238E27FC236}">
                <a16:creationId xmlns:a16="http://schemas.microsoft.com/office/drawing/2014/main" id="{A1F974EF-9E5E-D1ED-D4D9-5C1CE4D82EA8}"/>
              </a:ext>
            </a:extLst>
          </p:cNvPr>
          <p:cNvSpPr txBox="1"/>
          <p:nvPr/>
        </p:nvSpPr>
        <p:spPr>
          <a:xfrm>
            <a:off x="7443324" y="2940935"/>
            <a:ext cx="1552639" cy="1098803"/>
          </a:xfrm>
          <a:prstGeom prst="rect">
            <a:avLst/>
          </a:prstGeom>
          <a:solidFill>
            <a:srgbClr val="88888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379488-7dec-41af-949f-deb5288a3770" xsi:nil="true"/>
    <lcf76f155ced4ddcb4097134ff3c332f xmlns="212a142c-86bf-4df0-bc2d-461ec8954e5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4B148A4B4B654A98488EF626CC3B92" ma:contentTypeVersion="18" ma:contentTypeDescription="Create a new document." ma:contentTypeScope="" ma:versionID="4bb2bae0ced1295c9020206071563ce4">
  <xsd:schema xmlns:xsd="http://www.w3.org/2001/XMLSchema" xmlns:xs="http://www.w3.org/2001/XMLSchema" xmlns:p="http://schemas.microsoft.com/office/2006/metadata/properties" xmlns:ns2="212a142c-86bf-4df0-bc2d-461ec8954e5d" xmlns:ns3="67379488-7dec-41af-949f-deb5288a3770" targetNamespace="http://schemas.microsoft.com/office/2006/metadata/properties" ma:root="true" ma:fieldsID="730ea61c59ff1533bcd7eb670f48e2da" ns2:_="" ns3:_="">
    <xsd:import namespace="212a142c-86bf-4df0-bc2d-461ec8954e5d"/>
    <xsd:import namespace="67379488-7dec-41af-949f-deb5288a37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a142c-86bf-4df0-bc2d-461ec8954e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7373dcc-d629-4f14-9a28-796bffe926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379488-7dec-41af-949f-deb5288a377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fc6def6-2d0f-41a7-a48c-c9a423a07e5b}" ma:internalName="TaxCatchAll" ma:showField="CatchAllData" ma:web="67379488-7dec-41af-949f-deb5288a37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978B68-B5ED-4B78-98D2-1AF18CF954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23FC5E-CF86-420C-AFD7-EC5A9CCB99BF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7379488-7dec-41af-949f-deb5288a3770"/>
    <ds:schemaRef ds:uri="212a142c-86bf-4df0-bc2d-461ec8954e5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E5E189-D935-468E-A70B-5DC3D0AF6E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2a142c-86bf-4df0-bc2d-461ec8954e5d"/>
    <ds:schemaRef ds:uri="67379488-7dec-41af-949f-deb5288a37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22604</TotalTime>
  <Words>167</Words>
  <Application>Microsoft Office PowerPoint</Application>
  <PresentationFormat>Custom</PresentationFormat>
  <Paragraphs>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Rubik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Hines</dc:creator>
  <cp:lastModifiedBy>Lisa Hines</cp:lastModifiedBy>
  <cp:revision>509</cp:revision>
  <dcterms:modified xsi:type="dcterms:W3CDTF">2024-06-06T14:20:04Z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0x010100894B148A4B4B654A98488EF626CC3B92</vt:lpwstr>
  </property>
  <property fmtid="{D5CDD505-2E9C-101B-9397-08002B2CF9AE}" pid="3" name="MediaServiceImageTags">
    <vt:lpwstr/>
  </property>
</Properties>
</file>